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6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769" r:id="rId2"/>
    <p:sldMasterId id="2147483778" r:id="rId3"/>
    <p:sldMasterId id="2147483785" r:id="rId4"/>
    <p:sldMasterId id="2147483792" r:id="rId5"/>
    <p:sldMasterId id="2147483799" r:id="rId6"/>
    <p:sldMasterId id="2147483806" r:id="rId7"/>
  </p:sldMasterIdLst>
  <p:notesMasterIdLst>
    <p:notesMasterId r:id="rId29"/>
  </p:notesMasterIdLst>
  <p:handoutMasterIdLst>
    <p:handoutMasterId r:id="rId30"/>
  </p:handoutMasterIdLst>
  <p:sldIdLst>
    <p:sldId id="256" r:id="rId8"/>
    <p:sldId id="336" r:id="rId9"/>
    <p:sldId id="258" r:id="rId10"/>
    <p:sldId id="339" r:id="rId11"/>
    <p:sldId id="340" r:id="rId12"/>
    <p:sldId id="341" r:id="rId13"/>
    <p:sldId id="353" r:id="rId14"/>
    <p:sldId id="335" r:id="rId15"/>
    <p:sldId id="338" r:id="rId16"/>
    <p:sldId id="344" r:id="rId17"/>
    <p:sldId id="337" r:id="rId18"/>
    <p:sldId id="342" r:id="rId19"/>
    <p:sldId id="346" r:id="rId20"/>
    <p:sldId id="345" r:id="rId21"/>
    <p:sldId id="347" r:id="rId22"/>
    <p:sldId id="352" r:id="rId23"/>
    <p:sldId id="348" r:id="rId24"/>
    <p:sldId id="349" r:id="rId25"/>
    <p:sldId id="350" r:id="rId26"/>
    <p:sldId id="351" r:id="rId27"/>
    <p:sldId id="324" r:id="rId28"/>
  </p:sldIdLst>
  <p:sldSz cx="9144000" cy="5143500" type="screen16x9"/>
  <p:notesSz cx="6858000" cy="9144000"/>
  <p:defaultTextStyle>
    <a:defPPr>
      <a:defRPr lang="en-US"/>
    </a:defPPr>
    <a:lvl1pPr marL="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0" userDrawn="1">
          <p15:clr>
            <a:srgbClr val="A4A3A4"/>
          </p15:clr>
        </p15:guide>
        <p15:guide id="5" orient="horz" pos="2928" userDrawn="1">
          <p15:clr>
            <a:srgbClr val="A4A3A4"/>
          </p15:clr>
        </p15:guide>
        <p15:guide id="6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8EC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77"/>
    <p:restoredTop sz="80021"/>
  </p:normalViewPr>
  <p:slideViewPr>
    <p:cSldViewPr snapToGrid="0" snapToObjects="1" showGuides="1">
      <p:cViewPr varScale="1">
        <p:scale>
          <a:sx n="171" d="100"/>
          <a:sy n="171" d="100"/>
        </p:scale>
        <p:origin x="1088" y="168"/>
      </p:cViewPr>
      <p:guideLst>
        <p:guide orient="horz" pos="3140"/>
        <p:guide orient="horz" pos="292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64" d="100"/>
          <a:sy n="164" d="100"/>
        </p:scale>
        <p:origin x="4904" y="-4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handoutMaster" Target="handoutMasters/handout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2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35" Type="http://schemas.microsoft.com/office/2015/10/relationships/revisionInfo" Target="revisionInfo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2D495-AFBC-D049-9D2A-D4CC16EF0503}" type="datetimeFigureOut">
              <a:rPr lang="en-US" smtClean="0"/>
              <a:t>1/4/18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52AA6-2B99-6D4C-A44D-6EF5FEC71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19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tiff>
</file>

<file path=ppt/media/image17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75557" y="4247147"/>
            <a:ext cx="6098722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80982" y="8701475"/>
            <a:ext cx="696036" cy="230832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>
            <a:lvl1pPr algn="ctr">
              <a:defRPr sz="900" b="0" i="0"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7B91B61D-47B7-A144-8E63-D9376A6761B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28820" y="8701475"/>
            <a:ext cx="2535988" cy="2308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900" b="0" i="0" cap="all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Confidential LIMITED USE ONLY</a:t>
            </a:r>
          </a:p>
        </p:txBody>
      </p:sp>
      <p:pic>
        <p:nvPicPr>
          <p:cNvPr id="11" name="Picture 10" descr="IMEC_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49" y="8718306"/>
            <a:ext cx="566612" cy="1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7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5430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1pPr>
    <a:lvl2pPr marL="56578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2pPr>
    <a:lvl3pPr marL="97726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3pPr>
    <a:lvl4pPr marL="1388745" indent="-154305" algn="l" defTabSz="411480" rtl="0" eaLnBrk="1" latinLnBrk="0" hangingPunct="1">
      <a:buClr>
        <a:srgbClr val="007BB8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4pPr>
    <a:lvl5pPr marL="1800225" indent="-154305" algn="l" defTabSz="411480" rtl="0" eaLnBrk="1" latinLnBrk="0" hangingPunct="1">
      <a:buClr>
        <a:srgbClr val="6A036A"/>
      </a:buClr>
      <a:buFont typeface="Courier New" charset="0"/>
      <a:buChar char="o"/>
      <a:defRPr sz="990" kern="1200">
        <a:solidFill>
          <a:schemeClr val="tx1"/>
        </a:solidFill>
        <a:latin typeface="Gill Sans MT" charset="0"/>
        <a:ea typeface="Gill Sans MT" charset="0"/>
        <a:cs typeface="Gill Sans MT" charset="0"/>
      </a:defRPr>
    </a:lvl5pPr>
    <a:lvl6pPr marL="205740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411480" rtl="0" eaLnBrk="1" latinLnBrk="0" hangingPunct="1">
      <a:defRPr sz="108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35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4305" marR="0" lvl="0" indent="-154305" algn="l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A036A"/>
              </a:buClr>
              <a:buSzTx/>
              <a:buFont typeface="Courier New" charset="0"/>
              <a:buNone/>
              <a:tabLst/>
              <a:defRPr/>
            </a:pP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1B61D-47B7-A144-8E63-D9376A6761B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67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61457" y="3042176"/>
            <a:ext cx="8421086" cy="430887"/>
          </a:xfrm>
        </p:spPr>
        <p:txBody>
          <a:bodyPr wrap="square" lIns="108000" rIns="0" anchor="b">
            <a:spAutoFit/>
          </a:bodyPr>
          <a:lstStyle>
            <a:lvl1pPr algn="ctr">
              <a:defRPr sz="2200" baseline="0">
                <a:solidFill>
                  <a:schemeClr val="tx2"/>
                </a:solidFill>
              </a:defRPr>
            </a:lvl1pPr>
          </a:lstStyle>
          <a:p>
            <a:r>
              <a:rPr lang="nl-BE" dirty="0"/>
              <a:t>A SHOrt teasing title can be put here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61456" y="3398767"/>
            <a:ext cx="8421089" cy="341632"/>
          </a:xfrm>
        </p:spPr>
        <p:txBody>
          <a:bodyPr wrap="square" lIns="108000" rIns="0" anchor="t">
            <a:spAutoFit/>
          </a:bodyPr>
          <a:lstStyle>
            <a:lvl1pPr marL="0" indent="0" algn="ctr">
              <a:buNone/>
              <a:defRPr sz="1620" cap="all">
                <a:solidFill>
                  <a:schemeClr val="tx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/>
              <a:t>Your Name here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246697" y="4888978"/>
            <a:ext cx="8650606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marL="0" marR="0" indent="0" algn="ctr" defTabSz="4114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" cap="all" dirty="0">
                <a:solidFill>
                  <a:schemeClr val="tx1"/>
                </a:solidFill>
              </a:rPr>
              <a:t>PUBLIC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400" y="1568566"/>
            <a:ext cx="4021004" cy="120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5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nl-BE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021264" y="4893997"/>
            <a:ext cx="3889374" cy="184666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sz="600" cap="all" dirty="0">
                <a:solidFill>
                  <a:schemeClr val="bg1"/>
                </a:solidFill>
              </a:rPr>
              <a:t>PUBLIC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73" y="4891116"/>
            <a:ext cx="554400" cy="1692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12" y="1276898"/>
            <a:ext cx="5142576" cy="256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59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1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1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5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0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20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0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35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14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4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7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42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40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2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7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9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68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9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2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5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94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6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8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6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48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2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0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8753475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74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30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587876" y="1078230"/>
            <a:ext cx="4318000" cy="3524250"/>
          </a:xfrm>
        </p:spPr>
        <p:txBody>
          <a:bodyPr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5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3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8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160631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4545453" y="1071563"/>
            <a:ext cx="4368652" cy="3531870"/>
          </a:xfrm>
        </p:spPr>
        <p:txBody>
          <a:bodyPr/>
          <a:lstStyle>
            <a:lvl1pPr marL="322898" indent="-322898">
              <a:buClr>
                <a:schemeClr val="tx2"/>
              </a:buClr>
              <a:buSzPct val="65000"/>
              <a:buFont typeface="+mj-lt"/>
              <a:buAutoNum type="arabicPeriod"/>
              <a:defRPr/>
            </a:lvl1pPr>
            <a:lvl2pPr marL="645795" indent="-234315">
              <a:buClr>
                <a:schemeClr val="tx1"/>
              </a:buClr>
              <a:buSzPct val="65000"/>
              <a:buFont typeface="+mj-lt"/>
              <a:buAutoNum type="arabicPeriod"/>
              <a:defRPr/>
            </a:lvl2pPr>
            <a:lvl3pPr marL="1050132" indent="-227172">
              <a:buClr>
                <a:schemeClr val="tx2"/>
              </a:buClr>
              <a:buSzPct val="65000"/>
              <a:buFont typeface="+mj-lt"/>
              <a:buAutoNum type="arabicPeriod"/>
              <a:defRPr/>
            </a:lvl3pPr>
            <a:lvl4pPr marL="1454468" indent="-220028">
              <a:buClr>
                <a:schemeClr val="tx1"/>
              </a:buClr>
              <a:buSzPct val="65000"/>
              <a:buFont typeface="+mj-lt"/>
              <a:buAutoNum type="arabicPeriod"/>
              <a:defRPr/>
            </a:lvl4pPr>
            <a:lvl5pPr marL="1854518" indent="-208598">
              <a:buClr>
                <a:schemeClr val="tx2"/>
              </a:buClr>
              <a:buSzPct val="65000"/>
              <a:buFont typeface="+mj-lt"/>
              <a:buAutoNum type="arabicPeriod"/>
              <a:defRPr/>
            </a:lvl5pPr>
          </a:lstStyle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60631" y="576315"/>
            <a:ext cx="8753475" cy="369332"/>
          </a:xfrm>
        </p:spPr>
        <p:txBody>
          <a:bodyPr wrap="square" anchor="t">
            <a:spAutoFit/>
          </a:bodyPr>
          <a:lstStyle>
            <a:lvl1pPr marL="0" indent="0">
              <a:buFont typeface="Arial"/>
              <a:buNone/>
              <a:defRPr lang="en-US" sz="1800" b="0" i="0" kern="1200" cap="all" baseline="0" dirty="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</a:lstStyle>
          <a:p>
            <a:pPr marL="0" lvl="0" indent="0" algn="l" defTabSz="411480" rtl="0" eaLnBrk="1" latinLnBrk="0" hangingPunct="1">
              <a:spcBef>
                <a:spcPct val="20000"/>
              </a:spcBef>
              <a:buClr>
                <a:schemeClr val="tx1"/>
              </a:buClr>
              <a:buSzPct val="70000"/>
              <a:buFont typeface="Arial"/>
              <a:buNone/>
            </a:pPr>
            <a:r>
              <a:rPr lang="nl-BE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our divider">
    <p:bg>
      <p:bg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1" y="2358385"/>
            <a:ext cx="8839200" cy="42473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8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Divider Pur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52401" y="2364001"/>
            <a:ext cx="8753475" cy="424732"/>
          </a:xfrm>
        </p:spPr>
        <p:txBody>
          <a:bodyPr anchor="t"/>
          <a:lstStyle>
            <a:lvl1pPr algn="ctr">
              <a:defRPr/>
            </a:lvl1pPr>
          </a:lstStyle>
          <a:p>
            <a:r>
              <a:rPr lang="nl-BE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8" Type="http://schemas.openxmlformats.org/officeDocument/2006/relationships/image" Target="../media/image1.png"/><Relationship Id="rId9" Type="http://schemas.openxmlformats.org/officeDocument/2006/relationships/image" Target="../media/image6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3.xml"/><Relationship Id="rId8" Type="http://schemas.openxmlformats.org/officeDocument/2006/relationships/image" Target="../media/image7.png"/><Relationship Id="rId9" Type="http://schemas.microsoft.com/office/2007/relationships/hdphoto" Target="../media/hdphoto1.wdp"/><Relationship Id="rId10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8" Type="http://schemas.openxmlformats.org/officeDocument/2006/relationships/image" Target="../media/image8.jpeg"/><Relationship Id="rId9" Type="http://schemas.microsoft.com/office/2007/relationships/hdphoto" Target="../media/hdphoto2.wdp"/><Relationship Id="rId10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theme" Target="../theme/theme5.xml"/><Relationship Id="rId8" Type="http://schemas.openxmlformats.org/officeDocument/2006/relationships/image" Target="../media/image9.png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1" Type="http://schemas.openxmlformats.org/officeDocument/2006/relationships/image" Target="../media/image3.pn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theme" Target="../theme/theme6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1.png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theme" Target="../theme/theme7.xml"/><Relationship Id="rId8" Type="http://schemas.openxmlformats.org/officeDocument/2006/relationships/image" Target="../media/image10.png"/><Relationship Id="rId9" Type="http://schemas.microsoft.com/office/2007/relationships/hdphoto" Target="../media/hdphoto3.wdp"/><Relationship Id="rId10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81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6" r:id="rId3"/>
    <p:sldLayoutId id="2147483656" r:id="rId4"/>
    <p:sldLayoutId id="2147483659" r:id="rId5"/>
    <p:sldLayoutId id="2147483654" r:id="rId6"/>
    <p:sldLayoutId id="2147483657" r:id="rId7"/>
    <p:sldLayoutId id="2147483655" r:id="rId8"/>
    <p:sldLayoutId id="2147483687" r:id="rId9"/>
    <p:sldLayoutId id="2147483688" r:id="rId10"/>
    <p:sldLayoutId id="214748371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5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80581"/>
            <a:ext cx="792136" cy="210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544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762607"/>
            <a:ext cx="400711" cy="3034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0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Solliance_high.jpg"/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4980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9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4-Exascience.png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4" y="4873805"/>
            <a:ext cx="464996" cy="2250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34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0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825" y="4874328"/>
            <a:ext cx="514398" cy="2130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2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1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31" y="236872"/>
            <a:ext cx="8753475" cy="430887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/>
          <a:p>
            <a:r>
              <a:rPr lang="nl-BE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31" y="1078230"/>
            <a:ext cx="8753475" cy="3524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40200" y="4893997"/>
            <a:ext cx="863600" cy="169277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ctr">
              <a:defRPr sz="500">
                <a:solidFill>
                  <a:schemeClr val="tx1"/>
                </a:solidFill>
              </a:defRPr>
            </a:lvl1pPr>
          </a:lstStyle>
          <a:p>
            <a:fld id="{8836216C-5BC3-7C44-80F8-E30864FFC22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5-energyville.png"/>
          <p:cNvPicPr>
            <a:picLocks noChangeAspect="1"/>
          </p:cNvPicPr>
          <p:nvPr userDrawn="1"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512" y="4874328"/>
            <a:ext cx="514398" cy="213028"/>
          </a:xfrm>
          <a:prstGeom prst="rect">
            <a:avLst/>
          </a:prstGeom>
        </p:spPr>
      </p:pic>
      <p:pic>
        <p:nvPicPr>
          <p:cNvPr id="10" name="Picture 9" descr="Solliance_high.jpg"/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8495" y="4859287"/>
            <a:ext cx="445910" cy="245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1" y="4891771"/>
            <a:ext cx="562085" cy="16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11480" rtl="0" eaLnBrk="1" latinLnBrk="0" hangingPunct="1">
        <a:spcBef>
          <a:spcPct val="0"/>
        </a:spcBef>
        <a:buNone/>
        <a:defRPr sz="2200" b="0" i="0" kern="1200" cap="all">
          <a:solidFill>
            <a:schemeClr val="tx2"/>
          </a:solidFill>
          <a:latin typeface="Gill Sans MT"/>
          <a:ea typeface="+mj-ea"/>
          <a:cs typeface="Gill Sans MT"/>
        </a:defRPr>
      </a:lvl1pPr>
    </p:titleStyle>
    <p:bodyStyle>
      <a:lvl1pPr marL="308610" indent="-30861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800" b="0" i="0" kern="1200">
          <a:solidFill>
            <a:srgbClr val="000000"/>
          </a:solidFill>
          <a:latin typeface="Gill Sans MT"/>
          <a:ea typeface="+mn-ea"/>
          <a:cs typeface="Gill Sans MT"/>
        </a:defRPr>
      </a:lvl1pPr>
      <a:lvl2pPr marL="668655" indent="-257175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620" b="0" i="0" kern="1200">
          <a:solidFill>
            <a:srgbClr val="000000"/>
          </a:solidFill>
          <a:latin typeface="Gill Sans MT"/>
          <a:ea typeface="+mn-ea"/>
          <a:cs typeface="Gill Sans MT"/>
        </a:defRPr>
      </a:lvl2pPr>
      <a:lvl3pPr marL="102870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3pPr>
      <a:lvl4pPr marL="144018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4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4pPr>
      <a:lvl5pPr marL="1851660" indent="-205740" algn="l" defTabSz="411480" rtl="0" eaLnBrk="1" latinLnBrk="0" hangingPunct="1">
        <a:spcBef>
          <a:spcPct val="20000"/>
        </a:spcBef>
        <a:buClr>
          <a:schemeClr val="tx2"/>
        </a:buClr>
        <a:buSzPct val="100000"/>
        <a:buFontTx/>
        <a:buBlip>
          <a:blip r:embed="rId13"/>
        </a:buBlip>
        <a:defRPr sz="1440" b="0" i="0" kern="1200">
          <a:solidFill>
            <a:srgbClr val="000000"/>
          </a:solidFill>
          <a:latin typeface="Gill Sans MT"/>
          <a:ea typeface="+mn-ea"/>
          <a:cs typeface="Gill Sans MT"/>
        </a:defRPr>
      </a:lvl5pPr>
      <a:lvl6pPr marL="226314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41148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41148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456" y="3398767"/>
            <a:ext cx="8421089" cy="590931"/>
          </a:xfrm>
        </p:spPr>
        <p:txBody>
          <a:bodyPr/>
          <a:lstStyle/>
          <a:p>
            <a:r>
              <a:rPr lang="en-US" dirty="0" err="1"/>
              <a:t>Bouhadan</a:t>
            </a:r>
            <a:r>
              <a:rPr lang="en-US" dirty="0"/>
              <a:t> Imad, </a:t>
            </a:r>
            <a:r>
              <a:rPr lang="en-US" dirty="0" err="1"/>
              <a:t>Dellafaille</a:t>
            </a:r>
            <a:r>
              <a:rPr lang="en-US" dirty="0"/>
              <a:t> Lander, Mariën Levi, </a:t>
            </a:r>
            <a:r>
              <a:rPr lang="en-US" dirty="0" err="1"/>
              <a:t>Pepermans</a:t>
            </a:r>
            <a:r>
              <a:rPr lang="en-US" dirty="0"/>
              <a:t> Manu,  Van de </a:t>
            </a:r>
            <a:r>
              <a:rPr lang="en-US" dirty="0" err="1"/>
              <a:t>Mieroop</a:t>
            </a:r>
            <a:r>
              <a:rPr lang="en-US" dirty="0"/>
              <a:t> Kevin</a:t>
            </a:r>
          </a:p>
        </p:txBody>
      </p:sp>
    </p:spTree>
    <p:extLst>
      <p:ext uri="{BB962C8B-B14F-4D97-AF65-F5344CB8AC3E}">
        <p14:creationId xmlns:p14="http://schemas.microsoft.com/office/powerpoint/2010/main" val="393877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FB3130-7FFF-4077-AFD6-F598A664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GPS (OUTDOORS)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83805D3-8586-4E4E-910C-A4EB070F26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2B9D834-3507-4F3A-B47D-B18934973F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nl-BE" dirty="0" smtClean="0"/>
              <a:t>NMEA commands </a:t>
            </a:r>
          </a:p>
          <a:p>
            <a:pPr lvl="1"/>
            <a:r>
              <a:rPr lang="nl-BE" dirty="0" smtClean="0"/>
              <a:t>GPGLL : </a:t>
            </a:r>
            <a:r>
              <a:rPr lang="nl-BE" dirty="0"/>
              <a:t>Latitude, N/S, Longtitude, E/W, Time, Data </a:t>
            </a:r>
            <a:r>
              <a:rPr lang="nl-BE" dirty="0" smtClean="0"/>
              <a:t>valid</a:t>
            </a:r>
          </a:p>
          <a:p>
            <a:pPr lvl="1"/>
            <a:r>
              <a:rPr lang="nl-BE" dirty="0" smtClean="0"/>
              <a:t>Initializing</a:t>
            </a:r>
          </a:p>
          <a:p>
            <a:pPr lvl="1"/>
            <a:r>
              <a:rPr lang="nl-BE" dirty="0" smtClean="0"/>
              <a:t>Hot Start</a:t>
            </a:r>
          </a:p>
          <a:p>
            <a:pPr lvl="1"/>
            <a:r>
              <a:rPr lang="nl-BE" dirty="0" smtClean="0"/>
              <a:t>AT+SEND:2=“</a:t>
            </a:r>
            <a:r>
              <a:rPr lang="en-US" dirty="0" smtClean="0"/>
              <a:t>5117.1421,N,0000428.4897,E,230746.000,A,A*56</a:t>
            </a:r>
            <a:r>
              <a:rPr lang="en-US" b="1" dirty="0" smtClean="0"/>
              <a:t>”</a:t>
            </a:r>
            <a:endParaRPr lang="nl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6" y="364273"/>
            <a:ext cx="2393330" cy="239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9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AFEE74-7BBD-47D7-8AED-5F5C1897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Communication (INDOOR</a:t>
            </a:r>
            <a:r>
              <a:rPr lang="en-US" dirty="0"/>
              <a:t>	</a:t>
            </a:r>
            <a:r>
              <a:rPr lang="en-US" dirty="0" smtClean="0"/>
              <a:t>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E8A3677-ABB3-4D76-A039-DD7B72D0DC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4051E7-3404-4D45-A6C2-A7894831C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DASH7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D0F2B2F-A16A-41FA-BA3A-70CD76721FE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/>
            <a:r>
              <a:rPr lang="nl-BE" dirty="0" smtClean="0"/>
              <a:t>Uplink: Sensordata + RSSI</a:t>
            </a:r>
          </a:p>
          <a:p>
            <a:pPr marL="342900" indent="-342900"/>
            <a:r>
              <a:rPr lang="nl-BE" dirty="0" smtClean="0"/>
              <a:t>Downlink:  Alarm when outside</a:t>
            </a:r>
            <a:endParaRPr lang="nl-BE" dirty="0"/>
          </a:p>
          <a:p>
            <a:r>
              <a:rPr lang="nl-BE" dirty="0" smtClean="0"/>
              <a:t>ALP Command</a:t>
            </a:r>
          </a:p>
        </p:txBody>
      </p:sp>
    </p:spTree>
    <p:extLst>
      <p:ext uri="{BB962C8B-B14F-4D97-AF65-F5344CB8AC3E}">
        <p14:creationId xmlns:p14="http://schemas.microsoft.com/office/powerpoint/2010/main" val="3271283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49AF95-ABB7-4851-94E6-EE0E1F40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 (INDOOR)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221FEB9-DF69-4BFA-B280-45AD0AD32C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DE0A109-3E6D-4AE2-8B8A-DCA4369238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Barometer &amp; temperature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6C428AE9-5F7A-4386-B88E-7C626BD50F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Imad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2424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3436044-9F1F-4794-BD83-BCC8E0C8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Control Unit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10F1AF1-83F1-452A-AC52-AD16B0C4D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DFDD4C-E5B7-4D68-A4AD-8C1473704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Finite State Machine (FSM)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A1F8297F-C3B0-4404-ACFC-743865F7AD0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 smtClean="0"/>
              <a:t>DIAGRAM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532537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A739A4-C47F-4C46-84AC-FF247D68A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SENSOR Outdoor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FB51A98-824F-4E8C-9C23-975CD7D3A4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7C2480-11AC-4424-BD27-CC7A947AD8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Ecompass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2C9E26F-C866-4CE3-8039-575DD7D0187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3958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250AB8-6AA5-47AC-BF64-58979CF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32ABFD3-909B-4CB6-9E44-0DF5924DDB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4F48744-56B0-4A0B-9127-6A25938280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Drivers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BEA0E1F-D2CD-4C83-A0BF-95E46CFFAE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0924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EBD467-C6AC-4B9D-A45B-259D16DB6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Documentation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AC7ED6B-D5EC-446F-A086-7371E9D476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C24451C-4170-4A78-952C-4ACFED5B4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9B3360DE-D453-44DF-817A-2FA98EEE485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347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604137-9DCA-465C-8A16-E7B4B6F05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365B966-0911-47DB-8E76-EAF049EFD4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B997EAF-E4B6-4392-BADD-F43340153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Low power features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3B478C8-8734-4286-8414-E68B5D7C3B9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7574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39A94-E067-4BA2-95F2-5D8DB951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08F1FD9-BDD1-4C46-BBD1-4E6B93259F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DA8B9AE-32FD-4432-BE39-7BA4C7708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nl-BE" dirty="0"/>
              <a:t>Estimation by CubeMX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60615EBD-9C74-435C-BC00-592AA93C81C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36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6AD488-6980-4AA3-8CF2-E9FFAFEE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Energy Consumption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F22D719C-3833-47E3-8B81-D1073875DA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83201-54E8-4840-BC39-99D303EA55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Measured Energy consumption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BC67EA0-4821-405F-9141-377DA398D58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Levi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83693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ACC1C3-5CCA-4CCB-9876-17E4EADD5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2C8D7C2-0B6B-4A29-B8A8-0271641F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1" y="1078230"/>
            <a:ext cx="8753475" cy="352425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ElderTrack</a:t>
            </a:r>
            <a:r>
              <a:rPr lang="en-US" dirty="0"/>
              <a:t>?</a:t>
            </a:r>
          </a:p>
          <a:p>
            <a:r>
              <a:rPr lang="en-US" dirty="0"/>
              <a:t>What can </a:t>
            </a:r>
            <a:r>
              <a:rPr lang="en-US" dirty="0" err="1"/>
              <a:t>ElderTrack</a:t>
            </a:r>
            <a:r>
              <a:rPr lang="en-US" dirty="0"/>
              <a:t> do for you?</a:t>
            </a:r>
          </a:p>
          <a:p>
            <a:r>
              <a:rPr lang="en-US" dirty="0"/>
              <a:t>Is </a:t>
            </a:r>
            <a:r>
              <a:rPr lang="en-US" dirty="0" err="1"/>
              <a:t>ElderTrack</a:t>
            </a:r>
            <a:r>
              <a:rPr lang="en-US" dirty="0"/>
              <a:t> worth buying?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E2DEC56-B80E-4CC1-B125-F9E318B90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2A6BAEA-6997-4404-AAFD-26579514AF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Eldertrack</a:t>
            </a:r>
            <a:endParaRPr lang="en-US" dirty="0"/>
          </a:p>
        </p:txBody>
      </p:sp>
      <p:pic>
        <p:nvPicPr>
          <p:cNvPr id="2050" name="Picture 2" descr="Afbeeldingsresultaat voor tracking elderly">
            <a:extLst>
              <a:ext uri="{FF2B5EF4-FFF2-40B4-BE49-F238E27FC236}">
                <a16:creationId xmlns:a16="http://schemas.microsoft.com/office/drawing/2014/main" xmlns="" id="{EB676610-D435-4271-B606-4A993B6A6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320" y="3117580"/>
            <a:ext cx="1698246" cy="164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08BB8A9-C3EF-41BE-B183-351791893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245" y="1136804"/>
            <a:ext cx="5115910" cy="863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FC531C5-131F-4524-BB2A-A54135C1B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0" y="2293281"/>
            <a:ext cx="4721772" cy="50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0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16AD44-D799-443A-A59B-10BDA7F8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Demonstration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4F022623-5C02-4222-A28F-6EF1DD01BE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F59490F-0F54-44D2-9E22-51CDFFA123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1026" name="Picture 2" descr="Afbeeldingsresultaat voor it demonstration">
            <a:extLst>
              <a:ext uri="{FF2B5EF4-FFF2-40B4-BE49-F238E27FC236}">
                <a16:creationId xmlns:a16="http://schemas.microsoft.com/office/drawing/2014/main" xmlns="" id="{5D92B166-0216-478A-8F94-FD6797647AF1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0362" y="1778217"/>
            <a:ext cx="2854011" cy="228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50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188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Buildup of the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656556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56556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10" name="Rounded Rectangle 16"/>
          <p:cNvSpPr/>
          <p:nvPr/>
        </p:nvSpPr>
        <p:spPr>
          <a:xfrm>
            <a:off x="7012387" y="996898"/>
            <a:ext cx="1760356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Indoor</a:t>
            </a:r>
          </a:p>
        </p:txBody>
      </p:sp>
      <p:sp>
        <p:nvSpPr>
          <p:cNvPr id="11" name="Rounded Rectangle 16"/>
          <p:cNvSpPr/>
          <p:nvPr/>
        </p:nvSpPr>
        <p:spPr>
          <a:xfrm>
            <a:off x="449886" y="996898"/>
            <a:ext cx="1757699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Outdoor</a:t>
            </a:r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7220385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7220386" y="2662743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/>
              <a:t>Temperatuur</a:t>
            </a:r>
          </a:p>
        </p:txBody>
      </p:sp>
      <p:sp>
        <p:nvSpPr>
          <p:cNvPr id="16" name="Rounded Rectangle 16"/>
          <p:cNvSpPr/>
          <p:nvPr/>
        </p:nvSpPr>
        <p:spPr>
          <a:xfrm>
            <a:off x="3944024" y="1012398"/>
            <a:ext cx="1367465" cy="699135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Back-end</a:t>
            </a:r>
          </a:p>
        </p:txBody>
      </p:sp>
      <p:sp>
        <p:nvSpPr>
          <p:cNvPr id="17" name="Chevron 23"/>
          <p:cNvSpPr/>
          <p:nvPr/>
        </p:nvSpPr>
        <p:spPr>
          <a:xfrm>
            <a:off x="2323017" y="1053349"/>
            <a:ext cx="1494315" cy="525081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600" dirty="0" err="1" smtClean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600" dirty="0" err="1" smtClean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600" cap="all" dirty="0" err="1" smtClean="0">
                <a:solidFill>
                  <a:srgbClr val="FFFFFF"/>
                </a:solidFill>
                <a:cs typeface="Verdana"/>
              </a:rPr>
              <a:t>WAN</a:t>
            </a:r>
            <a:endParaRPr lang="en-US" sz="1600" cap="all" dirty="0" smtClean="0">
              <a:solidFill>
                <a:srgbClr val="FFFFFF"/>
              </a:solidFill>
              <a:cs typeface="Verdana"/>
            </a:endParaRPr>
          </a:p>
          <a:p>
            <a:pPr algn="ctr"/>
            <a:r>
              <a:rPr lang="en-US" sz="1000" cap="all" dirty="0" smtClean="0">
                <a:solidFill>
                  <a:srgbClr val="FFFFFF"/>
                </a:solidFill>
                <a:cs typeface="Verdana"/>
              </a:rPr>
              <a:t>data</a:t>
            </a:r>
            <a:endParaRPr lang="en-US" sz="10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8" name="Chevron 23"/>
          <p:cNvSpPr/>
          <p:nvPr/>
        </p:nvSpPr>
        <p:spPr>
          <a:xfrm flipH="1">
            <a:off x="5414938" y="1053349"/>
            <a:ext cx="1494000" cy="525082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cap="all" dirty="0" smtClean="0">
                <a:solidFill>
                  <a:srgbClr val="FFFFFF"/>
                </a:solidFill>
                <a:cs typeface="Verdana"/>
              </a:rPr>
              <a:t>DASH7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RSSI + </a:t>
            </a:r>
            <a:r>
              <a:rPr lang="en-US" sz="1000" dirty="0" smtClean="0">
                <a:solidFill>
                  <a:schemeClr val="bg1"/>
                </a:solidFill>
              </a:rPr>
              <a:t>DATA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3967132" y="196402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3967132" y="2662744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3955577" y="3369441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</p:spTree>
    <p:extLst>
      <p:ext uri="{BB962C8B-B14F-4D97-AF65-F5344CB8AC3E}">
        <p14:creationId xmlns:p14="http://schemas.microsoft.com/office/powerpoint/2010/main" val="276918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Parsing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Lander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283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005739-2B8F-40DA-9383-1786B935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Backend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55F2C99-C1DB-4D43-B166-710D4F8749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089377E-C98A-461B-A243-7670AA4026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Thingsboard.IO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E0421C6B-CBBB-49DE-9DFE-965C87BD90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Lander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2123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CCB7A6-52EF-4D12-9BD9-DB5A818AC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Fingerprinting	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4980906-BFC1-491F-8C90-6963BA723B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1F47A9D-31F8-4CF2-B5AA-1D9D8AD79B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KNN-Algorithm &amp; Database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307D082-B02C-4667-996A-7143B664F4F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Lander/Imad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5809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Frontend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t>7</a:t>
            </a:fld>
            <a:endParaRPr lang="en-US" dirty="0"/>
          </a:p>
        </p:txBody>
      </p:sp>
      <p:sp>
        <p:nvSpPr>
          <p:cNvPr id="10" name="Rounded Rectangle 16"/>
          <p:cNvSpPr/>
          <p:nvPr/>
        </p:nvSpPr>
        <p:spPr>
          <a:xfrm>
            <a:off x="5955795" y="1082929"/>
            <a:ext cx="1985901" cy="3220846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 smtClean="0"/>
          </a:p>
          <a:p>
            <a:pPr algn="ctr"/>
            <a:r>
              <a:rPr lang="en-US" sz="2000" dirty="0" smtClean="0"/>
              <a:t>Frontend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</p:txBody>
      </p:sp>
      <p:sp>
        <p:nvSpPr>
          <p:cNvPr id="12" name="Rounded Rectangle 38"/>
          <p:cNvSpPr>
            <a:spLocks noChangeAspect="1"/>
          </p:cNvSpPr>
          <p:nvPr/>
        </p:nvSpPr>
        <p:spPr>
          <a:xfrm>
            <a:off x="6356194" y="2043339"/>
            <a:ext cx="118728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Barometer</a:t>
            </a:r>
          </a:p>
        </p:txBody>
      </p:sp>
      <p:sp>
        <p:nvSpPr>
          <p:cNvPr id="15" name="Rounded Rectangle 38"/>
          <p:cNvSpPr>
            <a:spLocks noChangeAspect="1"/>
          </p:cNvSpPr>
          <p:nvPr/>
        </p:nvSpPr>
        <p:spPr>
          <a:xfrm>
            <a:off x="6354014" y="1550499"/>
            <a:ext cx="1189464" cy="43356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1400" dirty="0" err="1" smtClean="0"/>
              <a:t>Temperature</a:t>
            </a:r>
            <a:endParaRPr lang="nl-NL" sz="1400" dirty="0"/>
          </a:p>
        </p:txBody>
      </p:sp>
      <p:sp>
        <p:nvSpPr>
          <p:cNvPr id="16" name="Rounded Rectangle 16"/>
          <p:cNvSpPr/>
          <p:nvPr/>
        </p:nvSpPr>
        <p:spPr>
          <a:xfrm>
            <a:off x="1202304" y="1089898"/>
            <a:ext cx="1985901" cy="3213877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Back-end</a:t>
            </a:r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</p:txBody>
      </p:sp>
      <p:sp>
        <p:nvSpPr>
          <p:cNvPr id="17" name="Chevron 23"/>
          <p:cNvSpPr/>
          <p:nvPr/>
        </p:nvSpPr>
        <p:spPr>
          <a:xfrm flipH="1">
            <a:off x="3712003" y="3299111"/>
            <a:ext cx="1753681" cy="395265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L</a:t>
            </a:r>
            <a:r>
              <a:rPr lang="en-US" sz="1100" dirty="0" err="1" smtClean="0">
                <a:solidFill>
                  <a:srgbClr val="FFFFFF"/>
                </a:solidFill>
                <a:cs typeface="Verdana"/>
              </a:rPr>
              <a:t>o</a:t>
            </a:r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R</a:t>
            </a:r>
            <a:r>
              <a:rPr lang="en-US" sz="1100" dirty="0" err="1" smtClean="0">
                <a:solidFill>
                  <a:srgbClr val="FFFFFF"/>
                </a:solidFill>
                <a:cs typeface="Verdana"/>
              </a:rPr>
              <a:t>a</a:t>
            </a:r>
            <a:r>
              <a:rPr lang="en-US" sz="1100" cap="all" dirty="0" err="1" smtClean="0">
                <a:solidFill>
                  <a:srgbClr val="FFFFFF"/>
                </a:solidFill>
                <a:cs typeface="Verdana"/>
              </a:rPr>
              <a:t>WAN</a:t>
            </a:r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 (DATA)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8" name="Chevron 23"/>
          <p:cNvSpPr/>
          <p:nvPr/>
        </p:nvSpPr>
        <p:spPr>
          <a:xfrm flipH="1">
            <a:off x="3678316" y="1727443"/>
            <a:ext cx="1787368" cy="396000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100" cap="all" dirty="0" smtClean="0">
                <a:solidFill>
                  <a:srgbClr val="FFFFFF"/>
                </a:solidFill>
                <a:cs typeface="Verdana"/>
              </a:rPr>
              <a:t>DASH7 (Data + RSSI)</a:t>
            </a:r>
            <a:endParaRPr lang="en-US" sz="1100" cap="all" dirty="0">
              <a:solidFill>
                <a:srgbClr val="FFFFFF"/>
              </a:solidFill>
              <a:cs typeface="Verdana"/>
            </a:endParaRPr>
          </a:p>
        </p:txBody>
      </p:sp>
      <p:sp>
        <p:nvSpPr>
          <p:cNvPr id="19" name="Rounded Rectangle 38"/>
          <p:cNvSpPr>
            <a:spLocks noChangeAspect="1"/>
          </p:cNvSpPr>
          <p:nvPr/>
        </p:nvSpPr>
        <p:spPr>
          <a:xfrm>
            <a:off x="1523075" y="16383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Parsing</a:t>
            </a:r>
          </a:p>
        </p:txBody>
      </p:sp>
      <p:sp>
        <p:nvSpPr>
          <p:cNvPr id="20" name="Rounded Rectangle 38"/>
          <p:cNvSpPr>
            <a:spLocks noChangeAspect="1"/>
          </p:cNvSpPr>
          <p:nvPr/>
        </p:nvSpPr>
        <p:spPr>
          <a:xfrm>
            <a:off x="1523073" y="2470559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ThingsBoard.io</a:t>
            </a:r>
          </a:p>
        </p:txBody>
      </p:sp>
      <p:sp>
        <p:nvSpPr>
          <p:cNvPr id="24" name="Rounded Rectangle 38"/>
          <p:cNvSpPr>
            <a:spLocks noChangeAspect="1"/>
          </p:cNvSpPr>
          <p:nvPr/>
        </p:nvSpPr>
        <p:spPr>
          <a:xfrm>
            <a:off x="1523073" y="3302195"/>
            <a:ext cx="1344357" cy="56259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Fingerprinting</a:t>
            </a:r>
          </a:p>
        </p:txBody>
      </p:sp>
      <p:sp>
        <p:nvSpPr>
          <p:cNvPr id="9" name="Rounded Rectangle 38"/>
          <p:cNvSpPr>
            <a:spLocks noChangeAspect="1"/>
          </p:cNvSpPr>
          <p:nvPr/>
        </p:nvSpPr>
        <p:spPr>
          <a:xfrm>
            <a:off x="6371066" y="3033151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GPS</a:t>
            </a:r>
          </a:p>
        </p:txBody>
      </p:sp>
      <p:sp>
        <p:nvSpPr>
          <p:cNvPr id="8" name="Rounded Rectangle 38"/>
          <p:cNvSpPr>
            <a:spLocks noChangeAspect="1"/>
          </p:cNvSpPr>
          <p:nvPr/>
        </p:nvSpPr>
        <p:spPr>
          <a:xfrm>
            <a:off x="6371066" y="3544239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e-Compass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5517671" y="2758777"/>
            <a:ext cx="2862147" cy="1406"/>
          </a:xfrm>
          <a:prstGeom prst="line">
            <a:avLst/>
          </a:prstGeom>
          <a:ln w="50800" cmpd="sng">
            <a:solidFill>
              <a:schemeClr val="accent1"/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38"/>
          <p:cNvSpPr>
            <a:spLocks noChangeAspect="1"/>
          </p:cNvSpPr>
          <p:nvPr/>
        </p:nvSpPr>
        <p:spPr>
          <a:xfrm>
            <a:off x="6354013" y="2538555"/>
            <a:ext cx="1189464" cy="42659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FSM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2354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1014B6-5F87-4863-B15A-BDD46200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0D7A5EC-A753-4341-AFB8-FE8205591D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9291862E-F2DA-4F97-B077-03B3EF750E2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73"/>
                    </a14:imgEffect>
                  </a14:imgLayer>
                </a14:imgProps>
              </a:ext>
            </a:extLst>
          </a:blip>
          <a:srcRect b="31838"/>
          <a:stretch/>
        </p:blipFill>
        <p:spPr bwMode="auto">
          <a:xfrm>
            <a:off x="859007" y="1049260"/>
            <a:ext cx="4709582" cy="2407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193" y="2570047"/>
            <a:ext cx="2140105" cy="20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0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B897B-13AB-4C0F-8069-7C1A3BC27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Communication (OUTDOOR</a:t>
            </a:r>
            <a:r>
              <a:rPr lang="en-US" dirty="0"/>
              <a:t>)</a:t>
            </a:r>
            <a:endParaRPr lang="nl-B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324030D2-8B72-499A-8090-955E2E2E60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36216C-5BC3-7C44-80F8-E30864FFC2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E48D04F-A8DD-45FA-AB8A-FF727B5BB7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 err="1"/>
              <a:t>LoRAWAN</a:t>
            </a:r>
            <a:endParaRPr lang="nl-B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209674A2-F4ED-4992-A659-E98203AEB80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KEVIN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2968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 imec rebranded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6"/>
            </a:gs>
            <a:gs pos="60000">
              <a:schemeClr val="tx2"/>
            </a:gs>
          </a:gsLst>
          <a:lin ang="2700000" scaled="0"/>
        </a:gradFill>
        <a:ln>
          <a:noFill/>
        </a:ln>
        <a:effectLst/>
      </a:spPr>
      <a:bodyPr rtlCol="0" anchor="ctr"/>
      <a:lstStyle>
        <a:defPPr algn="ctr">
          <a:defRPr sz="140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2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imec - holst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imec - nerf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imec - sollia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imec - exascienc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6.xml><?xml version="1.0" encoding="utf-8"?>
<a:theme xmlns:a="http://schemas.openxmlformats.org/drawingml/2006/main" name="imec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7.xml><?xml version="1.0" encoding="utf-8"?>
<a:theme xmlns:a="http://schemas.openxmlformats.org/drawingml/2006/main" name="imec - solliance - energyville">
  <a:themeElements>
    <a:clrScheme name="imec rebranded">
      <a:dk1>
        <a:srgbClr val="3C3C3B"/>
      </a:dk1>
      <a:lt1>
        <a:srgbClr val="FFFFFF"/>
      </a:lt1>
      <a:dk2>
        <a:srgbClr val="3F98BD"/>
      </a:dk2>
      <a:lt2>
        <a:srgbClr val="929497"/>
      </a:lt2>
      <a:accent1>
        <a:srgbClr val="90298D"/>
      </a:accent1>
      <a:accent2>
        <a:srgbClr val="36337D"/>
      </a:accent2>
      <a:accent3>
        <a:srgbClr val="1582BE"/>
      </a:accent3>
      <a:accent4>
        <a:srgbClr val="99BDE4"/>
      </a:accent4>
      <a:accent5>
        <a:srgbClr val="C778AD"/>
      </a:accent5>
      <a:accent6>
        <a:srgbClr val="52BDC2"/>
      </a:accent6>
      <a:hlink>
        <a:srgbClr val="3F98BD"/>
      </a:hlink>
      <a:folHlink>
        <a:srgbClr val="2D6C85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rtlCol="0" anchor="ctr"/>
      <a:lstStyle>
        <a:defPPr algn="ctr">
          <a:defRPr sz="900" b="1" dirty="0" smtClean="0">
            <a:latin typeface="Gill Sans MT"/>
            <a:cs typeface="Gill Sans MT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" cmpd="sng"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050" b="1" dirty="0" smtClean="0">
            <a:solidFill>
              <a:srgbClr val="464749"/>
            </a:solidFill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</TotalTime>
  <Words>205</Words>
  <Application>Microsoft Macintosh PowerPoint</Application>
  <PresentationFormat>On-screen Show (16:9)</PresentationFormat>
  <Paragraphs>121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Calibri</vt:lpstr>
      <vt:lpstr>Courier New</vt:lpstr>
      <vt:lpstr>Gill Sans MT</vt:lpstr>
      <vt:lpstr>Verdana</vt:lpstr>
      <vt:lpstr>Arial</vt:lpstr>
      <vt:lpstr>Office Theme imec rebranded</vt:lpstr>
      <vt:lpstr>imec - holst</vt:lpstr>
      <vt:lpstr>imec - nerf</vt:lpstr>
      <vt:lpstr>imec - solliance</vt:lpstr>
      <vt:lpstr>imec - exascience</vt:lpstr>
      <vt:lpstr>imec - energyville</vt:lpstr>
      <vt:lpstr>imec - solliance - energyville</vt:lpstr>
      <vt:lpstr>Group 1</vt:lpstr>
      <vt:lpstr>Introduction</vt:lpstr>
      <vt:lpstr>Buildup of the project</vt:lpstr>
      <vt:lpstr>Backend</vt:lpstr>
      <vt:lpstr>Backend</vt:lpstr>
      <vt:lpstr>Fingerprinting </vt:lpstr>
      <vt:lpstr>Frontend</vt:lpstr>
      <vt:lpstr>HARDWARE</vt:lpstr>
      <vt:lpstr>Communication (OUTDOOR)</vt:lpstr>
      <vt:lpstr>GPS (OUTDOORS)</vt:lpstr>
      <vt:lpstr>Communication (INDOOR )</vt:lpstr>
      <vt:lpstr>SENSOR (INDOOR)</vt:lpstr>
      <vt:lpstr>Control Unit</vt:lpstr>
      <vt:lpstr>SENSOR Outdoor</vt:lpstr>
      <vt:lpstr>Implementation</vt:lpstr>
      <vt:lpstr>Documentation</vt:lpstr>
      <vt:lpstr>Energy consumption</vt:lpstr>
      <vt:lpstr>Energy consumption</vt:lpstr>
      <vt:lpstr>Energy Consumption</vt:lpstr>
      <vt:lpstr>Demonstration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the title slide</dc:title>
  <dc:subject/>
  <dc:creator>IMEC</dc:creator>
  <cp:keywords/>
  <dc:description/>
  <cp:lastModifiedBy>Manu Pepermans</cp:lastModifiedBy>
  <cp:revision>192</cp:revision>
  <dcterms:created xsi:type="dcterms:W3CDTF">2015-04-29T12:04:28Z</dcterms:created>
  <dcterms:modified xsi:type="dcterms:W3CDTF">2018-01-04T22:43:15Z</dcterms:modified>
  <cp:category/>
</cp:coreProperties>
</file>

<file path=docProps/thumbnail.jpeg>
</file>